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343" r:id="rId3"/>
    <p:sldId id="333" r:id="rId4"/>
    <p:sldId id="332" r:id="rId5"/>
    <p:sldId id="331" r:id="rId6"/>
    <p:sldId id="334" r:id="rId7"/>
    <p:sldId id="344" r:id="rId8"/>
    <p:sldId id="335" r:id="rId9"/>
    <p:sldId id="336" r:id="rId10"/>
    <p:sldId id="337" r:id="rId11"/>
    <p:sldId id="338" r:id="rId12"/>
    <p:sldId id="339" r:id="rId13"/>
    <p:sldId id="351" r:id="rId14"/>
    <p:sldId id="352" r:id="rId15"/>
    <p:sldId id="359" r:id="rId16"/>
    <p:sldId id="360" r:id="rId17"/>
    <p:sldId id="358" r:id="rId18"/>
    <p:sldId id="357" r:id="rId19"/>
    <p:sldId id="361" r:id="rId20"/>
    <p:sldId id="362" r:id="rId21"/>
    <p:sldId id="363" r:id="rId22"/>
    <p:sldId id="364" r:id="rId23"/>
    <p:sldId id="368" r:id="rId24"/>
    <p:sldId id="365" r:id="rId25"/>
    <p:sldId id="345" r:id="rId26"/>
    <p:sldId id="371" r:id="rId27"/>
    <p:sldId id="372" r:id="rId28"/>
    <p:sldId id="346" r:id="rId29"/>
    <p:sldId id="377" r:id="rId30"/>
    <p:sldId id="392" r:id="rId31"/>
    <p:sldId id="373" r:id="rId32"/>
    <p:sldId id="374" r:id="rId33"/>
    <p:sldId id="383" r:id="rId34"/>
    <p:sldId id="384" r:id="rId35"/>
    <p:sldId id="385" r:id="rId36"/>
    <p:sldId id="386" r:id="rId37"/>
    <p:sldId id="393" r:id="rId38"/>
    <p:sldId id="382" r:id="rId39"/>
    <p:sldId id="378" r:id="rId40"/>
    <p:sldId id="379" r:id="rId41"/>
    <p:sldId id="380" r:id="rId42"/>
    <p:sldId id="381" r:id="rId43"/>
    <p:sldId id="390" r:id="rId44"/>
    <p:sldId id="394" r:id="rId45"/>
    <p:sldId id="341" r:id="rId46"/>
    <p:sldId id="391" r:id="rId47"/>
    <p:sldId id="387" r:id="rId48"/>
    <p:sldId id="388" r:id="rId49"/>
    <p:sldId id="38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61512"/>
    <a:srgbClr val="FAFAFA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57623-F05C-E560-5504-C8827BEF8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4FED91-805F-050B-D09F-9A14167FA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E5F20-20CB-BC08-B28C-92F3DB84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3034C-F606-8B54-6166-549ACD73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CBD83-4241-3098-E9B1-B7609C4B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1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8E714-BBD3-9B9F-4265-194EF3EA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067D7-C573-8FA4-EA32-16CF47D98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8B22-5025-FAA2-3513-7BEDF0B4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3496D-3D3A-8249-1FDF-BEA81520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5F2DA-E9B7-C219-3063-4C070FF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3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7B9C3-DFC1-57EA-64E8-4A024DA2B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E2985B-C6C1-5F66-FB08-008F9ED4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554B5-57D2-77BF-A30F-115A5B3B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8D2E4-FA85-F8C7-74A5-E186D7A9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55DB0-FB6D-7813-EA34-BA8A7A22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0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AD2EC-4441-0CCE-6E77-346F4467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C67EA-42FC-6878-9D59-1AB58386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F079F-21D5-1C61-047E-C205047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49C87-6108-188C-52CA-AC6DF6DB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93F06-75C5-E20C-1835-F2C0A098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0F104-DD17-3355-33B3-4B7A79E2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9DF8E-A30C-71C6-6A99-3C66301CB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D3C52-3299-D488-1F98-7A7AD607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AA76E-3BAD-4DDF-D6CD-342C88CD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973FB-E211-877C-A2CF-ADD48757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6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5EA7B-4A10-8087-EE3D-202E8D76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3932A-BF90-71FF-3E9D-9034CFB15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3B798-3B38-006D-82DB-BA29E5A0F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E1432-54D5-A512-DBE3-48A45AF5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C3EC4A-6A3C-5778-2EA1-56838A4D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02C0AC-4114-A6BF-9C1B-DD0B74CD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4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7027-7978-D191-51E8-C44AF7FB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45F4-C7DE-F397-C6C0-DB4EC9A23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E57CFB-5479-7FB6-C71E-ACAEC4432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8FBE93-3E52-8F5C-2432-7E4E0476C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0ABFF4-D066-BBD3-2B4A-DE973E844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819967-AC31-8F23-85DE-ABE08177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470521-759E-C003-4CB3-28E4EAE8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853303-DEB3-6147-CF9B-12759B88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238AC-AF11-A9E5-4494-83020780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08A232-E2F3-D4D9-98AF-7270AD32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B7212A-EE4A-4574-3A19-DDBBE69C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651FA0-FF02-6B0C-6905-DEFAD096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9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ADE4BC-54D7-DD03-EE8D-2E86A283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46B399-3501-57CA-EBED-646039EA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E9D6-1DE9-496E-874C-39B6FC29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3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7F2DA-9DAB-0D64-C5C8-A7541B97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E41FE-4B1B-479F-25E9-86D415350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DEAAC1-FD1E-8BA7-4007-7351203D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F635C-2B9F-A5C1-0EE5-48CBB9F6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762E3-292C-8B09-2FE5-97DFBAC8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D21B8-B681-0EF1-7F79-F1BA70C2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6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E490-79F6-B0AF-7F68-4828B657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3A0126-7C10-1FED-BB3E-5511F8FC3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BB8DF-55BD-7C13-8FDF-428B732EC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230F50-C900-41C5-B21A-A7945E5A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5285D-BA41-37CA-02A6-BC6062C8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04A2AB-D94B-34B9-A075-2E28AC48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7EF140-00D6-5AB1-09F5-71B8EF4F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A0317-DFE8-E89A-11B9-D8DB45D0C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F5EBD-70C3-EDAA-CA21-238703B99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77CC9-092F-4D65-B38D-45CE7ECC2F4D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40AE8-A43C-DBA0-EE2E-2147B1232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DD74C-202D-2D46-5C00-63C7BBBBE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2A97C-EC89-44BC-85FA-39302229E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6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E98955-5874-4498-2FF1-2AA216ACCCF4}"/>
              </a:ext>
            </a:extLst>
          </p:cNvPr>
          <p:cNvSpPr txBox="1"/>
          <p:nvPr/>
        </p:nvSpPr>
        <p:spPr>
          <a:xfrm>
            <a:off x="3004460" y="2166586"/>
            <a:ext cx="5143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41F43-0E51-E97E-DB37-2C9AC7A98B87}"/>
              </a:ext>
            </a:extLst>
          </p:cNvPr>
          <p:cNvSpPr txBox="1"/>
          <p:nvPr/>
        </p:nvSpPr>
        <p:spPr>
          <a:xfrm>
            <a:off x="3205839" y="3150997"/>
            <a:ext cx="494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자바 스프링 기반 </a:t>
            </a:r>
            <a:r>
              <a:rPr lang="ko-KR" altLang="en-US" dirty="0" err="1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풀스택</a:t>
            </a:r>
            <a:r>
              <a:rPr lang="ko-KR" altLang="en-US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개발자 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C840D-0388-6662-4955-68B11ADF3F3D}"/>
              </a:ext>
            </a:extLst>
          </p:cNvPr>
          <p:cNvSpPr txBox="1"/>
          <p:nvPr/>
        </p:nvSpPr>
        <p:spPr>
          <a:xfrm>
            <a:off x="374649" y="35242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아카데미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53F516-3A38-922F-E571-46283A31A16D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7E034-5A97-B35D-CBD1-41659CA775BF}"/>
              </a:ext>
            </a:extLst>
          </p:cNvPr>
          <p:cNvSpPr txBox="1"/>
          <p:nvPr/>
        </p:nvSpPr>
        <p:spPr>
          <a:xfrm>
            <a:off x="4446435" y="4160835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전우성</a:t>
            </a:r>
            <a:r>
              <a:rPr lang="en-US" altLang="ko-KR" dirty="0"/>
              <a:t>, </a:t>
            </a:r>
            <a:r>
              <a:rPr lang="ko-KR" altLang="en-US" dirty="0" err="1"/>
              <a:t>주현종</a:t>
            </a:r>
            <a:r>
              <a:rPr lang="en-US" altLang="ko-KR" dirty="0"/>
              <a:t>, </a:t>
            </a:r>
            <a:r>
              <a:rPr lang="ko-KR" altLang="en-US" dirty="0" err="1"/>
              <a:t>김건승</a:t>
            </a:r>
            <a:endParaRPr lang="ko-KR" altLang="en-US" dirty="0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9F92BAD-2EA3-A895-02C6-0C626F854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3074" y="317309"/>
            <a:ext cx="6324600" cy="566737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74093F8-9684-3714-603B-37D8ED90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3800474"/>
            <a:ext cx="7905751" cy="270510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202F0F-EA07-ABD6-2D6A-A46156ADE453}"/>
              </a:ext>
            </a:extLst>
          </p:cNvPr>
          <p:cNvCxnSpPr>
            <a:cxnSpLocks/>
          </p:cNvCxnSpPr>
          <p:nvPr/>
        </p:nvCxnSpPr>
        <p:spPr>
          <a:xfrm>
            <a:off x="3004460" y="2967695"/>
            <a:ext cx="5143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E2B724-1FE6-44E6-B731-4D2B4AB425C8}"/>
              </a:ext>
            </a:extLst>
          </p:cNvPr>
          <p:cNvSpPr txBox="1"/>
          <p:nvPr/>
        </p:nvSpPr>
        <p:spPr>
          <a:xfrm>
            <a:off x="259977" y="6460373"/>
            <a:ext cx="971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https://www.figma.com/file/WLBsHcEYzgrAe2JVWNWcl0/EzenCompanyCommunity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01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2C53D50-0C90-65D5-1286-75323C50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 상세 정보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A42CA42-9A38-4F88-821E-002C59FBDDFD}"/>
              </a:ext>
            </a:extLst>
          </p:cNvPr>
          <p:cNvSpPr/>
          <p:nvPr/>
        </p:nvSpPr>
        <p:spPr>
          <a:xfrm>
            <a:off x="5006109" y="788499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더 보기 버튼을 눌러서 회원 상세 정보 팝업을 띄운다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63FB7D-74F6-4643-9A58-A75126F2C9A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10182" y="1133978"/>
            <a:ext cx="1638618" cy="1424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C0E7287-8607-4DA8-BBBF-5BDBD2CA8562}"/>
              </a:ext>
            </a:extLst>
          </p:cNvPr>
          <p:cNvSpPr/>
          <p:nvPr/>
        </p:nvSpPr>
        <p:spPr>
          <a:xfrm>
            <a:off x="780338" y="3321429"/>
            <a:ext cx="2804073" cy="19191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좌측은 기본정보를 변경할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상태가 </a:t>
            </a:r>
            <a:r>
              <a:rPr lang="en-US" altLang="ko-KR" sz="1400" dirty="0">
                <a:solidFill>
                  <a:schemeClr val="tx1"/>
                </a:solidFill>
              </a:rPr>
              <a:t>Inactive(</a:t>
            </a:r>
            <a:r>
              <a:rPr lang="ko-KR" altLang="en-US" sz="1400" dirty="0">
                <a:solidFill>
                  <a:schemeClr val="tx1"/>
                </a:solidFill>
              </a:rPr>
              <a:t>탈퇴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인경우</a:t>
            </a:r>
            <a:r>
              <a:rPr lang="ko-KR" altLang="en-US" sz="1400" dirty="0">
                <a:solidFill>
                  <a:schemeClr val="tx1"/>
                </a:solidFill>
              </a:rPr>
              <a:t> 탈퇴 버튼이 비활성화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또한 아이디와 가입일은 변경할 수 없으므로 </a:t>
            </a:r>
            <a:r>
              <a:rPr lang="ko-KR" altLang="en-US" sz="1400" dirty="0" err="1">
                <a:solidFill>
                  <a:schemeClr val="tx1"/>
                </a:solidFill>
              </a:rPr>
              <a:t>음영처리된다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9CE6B7-05F7-411E-AB20-0B96EC78B7B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584411" y="4281011"/>
            <a:ext cx="4454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5B5262-D9E4-4CD2-BBCF-68DD32B0487C}"/>
              </a:ext>
            </a:extLst>
          </p:cNvPr>
          <p:cNvSpPr/>
          <p:nvPr/>
        </p:nvSpPr>
        <p:spPr>
          <a:xfrm>
            <a:off x="8162172" y="3542701"/>
            <a:ext cx="2804073" cy="10347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속성에 따라 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직위 등의 정보를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6447F6-1C27-4360-8404-7C0D1125D92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966245" y="3933714"/>
            <a:ext cx="960588" cy="126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3D3CE2-6A5B-58D8-40B9-1B9D5DE0DC61}"/>
              </a:ext>
            </a:extLst>
          </p:cNvPr>
          <p:cNvSpPr/>
          <p:nvPr/>
        </p:nvSpPr>
        <p:spPr>
          <a:xfrm>
            <a:off x="748478" y="2169322"/>
            <a:ext cx="2804073" cy="9333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카메라 버튼을 통해 프로필 사진을 변경할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실제 변경은 수정 버튼을 눌러야 수행된다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0C573D-A1F5-BE14-861D-B0B32575E90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552551" y="2635974"/>
            <a:ext cx="2081333" cy="1367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1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EF01D65-4DE5-E395-4772-D38E273C2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 탈퇴</a:t>
            </a:r>
            <a:r>
              <a:rPr lang="en-US" altLang="ko-KR" dirty="0"/>
              <a:t>(</a:t>
            </a:r>
            <a:r>
              <a:rPr lang="ko-KR" altLang="en-US" dirty="0"/>
              <a:t>퇴사</a:t>
            </a:r>
            <a:r>
              <a:rPr lang="en-US" altLang="ko-KR" dirty="0"/>
              <a:t>)</a:t>
            </a:r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6F33E40-BC9A-4D64-A711-5AEB0CFAC8EE}"/>
              </a:ext>
            </a:extLst>
          </p:cNvPr>
          <p:cNvSpPr/>
          <p:nvPr/>
        </p:nvSpPr>
        <p:spPr>
          <a:xfrm>
            <a:off x="840509" y="5021873"/>
            <a:ext cx="2918691" cy="10347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 상세 보기 페이지에서 회원을 탈퇴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퇴사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 처리 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7D9B89-049E-4CFC-AE09-5230EADB813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759200" y="5539272"/>
            <a:ext cx="1294581" cy="69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2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256A60D-D252-0857-3404-2405F90F3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 정보 수정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8FF77C0-C3D0-41D9-A699-4F828FDB2C9D}"/>
              </a:ext>
            </a:extLst>
          </p:cNvPr>
          <p:cNvSpPr/>
          <p:nvPr/>
        </p:nvSpPr>
        <p:spPr>
          <a:xfrm>
            <a:off x="8111258" y="4905880"/>
            <a:ext cx="2918691" cy="10347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 상세 보기 페이지에서 회원의 정보를 수정 할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9349A6E-5FC6-4C5C-87F9-DDF52CBB1C24}"/>
              </a:ext>
            </a:extLst>
          </p:cNvPr>
          <p:cNvCxnSpPr>
            <a:cxnSpLocks/>
          </p:cNvCxnSpPr>
          <p:nvPr/>
        </p:nvCxnSpPr>
        <p:spPr>
          <a:xfrm flipH="1">
            <a:off x="7222836" y="5440218"/>
            <a:ext cx="923637" cy="150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AAAE8B4A-8A57-5932-24A0-7A95E9CD1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목록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4C6159-5064-4EAC-93CC-402BAD4591D6}"/>
              </a:ext>
            </a:extLst>
          </p:cNvPr>
          <p:cNvSpPr/>
          <p:nvPr/>
        </p:nvSpPr>
        <p:spPr>
          <a:xfrm>
            <a:off x="671513" y="3639128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게시판 목록 버튼을 통해 해당 페이지로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1F1DB-033A-44EA-B1CE-43B5B03D62C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895331" y="2327564"/>
            <a:ext cx="256742" cy="13115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96811CB-78FE-46C0-A02D-7B53D26D2659}"/>
              </a:ext>
            </a:extLst>
          </p:cNvPr>
          <p:cNvSpPr/>
          <p:nvPr/>
        </p:nvSpPr>
        <p:spPr>
          <a:xfrm>
            <a:off x="4921251" y="1005417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등록된 게시판 목록과 권한을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472960E-9127-4182-A04C-E261ADE035C1}"/>
              </a:ext>
            </a:extLst>
          </p:cNvPr>
          <p:cNvSpPr/>
          <p:nvPr/>
        </p:nvSpPr>
        <p:spPr>
          <a:xfrm>
            <a:off x="8030255" y="5733549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검색은 게시판 이름으로만 검색한다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27C0AE-EBE7-4612-AD3D-113EA05D5D3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835140" y="6079028"/>
            <a:ext cx="1195115" cy="779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084B18-A276-481C-8C8B-86E58A690BDE}"/>
              </a:ext>
            </a:extLst>
          </p:cNvPr>
          <p:cNvSpPr/>
          <p:nvPr/>
        </p:nvSpPr>
        <p:spPr>
          <a:xfrm>
            <a:off x="9114833" y="2637867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아이콘에 마우스를 오버하면 속성 정보가 </a:t>
            </a:r>
            <a:r>
              <a:rPr lang="ko-KR" altLang="en-US" sz="1400" dirty="0" err="1">
                <a:solidFill>
                  <a:schemeClr val="tx1"/>
                </a:solidFill>
              </a:rPr>
              <a:t>팝업된다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E048F5-E263-4A1D-A158-31190C6E16EA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275321" y="2983346"/>
            <a:ext cx="83951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A464B55-84D8-4528-9688-0CC2A80AA404}"/>
              </a:ext>
            </a:extLst>
          </p:cNvPr>
          <p:cNvSpPr/>
          <p:nvPr/>
        </p:nvSpPr>
        <p:spPr>
          <a:xfrm>
            <a:off x="4031067" y="4601671"/>
            <a:ext cx="2804073" cy="9892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읽기 권한은 입력하지 않으면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모두</a:t>
            </a:r>
            <a:r>
              <a:rPr lang="en-US" altLang="ko-KR" sz="1400" dirty="0">
                <a:solidFill>
                  <a:schemeClr val="tx1"/>
                </a:solidFill>
              </a:rPr>
              <a:t>] </a:t>
            </a:r>
            <a:r>
              <a:rPr lang="ko-KR" altLang="en-US" sz="1400" dirty="0">
                <a:solidFill>
                  <a:schemeClr val="tx1"/>
                </a:solidFill>
              </a:rPr>
              <a:t>처리되고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조건은 모든 속성 중에 하나라도 포함되면 읽기 권한이 부여된다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89941A-8B3C-4EF5-8C0D-0F3A69C7847C}"/>
              </a:ext>
            </a:extLst>
          </p:cNvPr>
          <p:cNvSpPr/>
          <p:nvPr/>
        </p:nvSpPr>
        <p:spPr>
          <a:xfrm>
            <a:off x="7015886" y="4601670"/>
            <a:ext cx="3909882" cy="9892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쓰기 권한은 입력하지 않으면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없음</a:t>
            </a:r>
            <a:r>
              <a:rPr lang="en-US" altLang="ko-KR" sz="1400" dirty="0">
                <a:solidFill>
                  <a:schemeClr val="tx1"/>
                </a:solidFill>
              </a:rPr>
              <a:t>] </a:t>
            </a:r>
            <a:r>
              <a:rPr lang="ko-KR" altLang="en-US" sz="1400" dirty="0">
                <a:solidFill>
                  <a:schemeClr val="tx1"/>
                </a:solidFill>
              </a:rPr>
              <a:t>처리되고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조건은 분류 </a:t>
            </a:r>
            <a:r>
              <a:rPr lang="en-US" altLang="ko-KR" sz="1400" dirty="0">
                <a:solidFill>
                  <a:schemeClr val="tx1"/>
                </a:solidFill>
              </a:rPr>
              <a:t>AND </a:t>
            </a:r>
            <a:r>
              <a:rPr lang="ko-KR" altLang="en-US" sz="1400" dirty="0">
                <a:solidFill>
                  <a:schemeClr val="tx1"/>
                </a:solidFill>
              </a:rPr>
              <a:t>연산 분류 안의 속성은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연산이다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관리자는 권한에 상관없이 모두 읽거나 쓸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19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BF73E992-C378-4756-8986-317E4AF1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D21A18-FDAD-4D3B-9AE8-3CC59C7D70D2}"/>
              </a:ext>
            </a:extLst>
          </p:cNvPr>
          <p:cNvSpPr/>
          <p:nvPr/>
        </p:nvSpPr>
        <p:spPr>
          <a:xfrm>
            <a:off x="7658748" y="2185170"/>
            <a:ext cx="2374922" cy="46382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게시판의 이름 입력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927E2A-587B-469A-B23E-AD7B0BD1997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390086" y="2303515"/>
            <a:ext cx="1268662" cy="113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782ECC-85F8-4401-AA1F-A96E318B376B}"/>
              </a:ext>
            </a:extLst>
          </p:cNvPr>
          <p:cNvSpPr/>
          <p:nvPr/>
        </p:nvSpPr>
        <p:spPr>
          <a:xfrm>
            <a:off x="4599327" y="656667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게시판 등록 버튼을 통해 게시판을 추가한다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EB9702-C872-4170-AD15-CD74FC6C0F4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403400" y="1002146"/>
            <a:ext cx="1600308" cy="918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0D32EC8-54CE-4965-8AF8-B3BFD39C429D}"/>
              </a:ext>
            </a:extLst>
          </p:cNvPr>
          <p:cNvSpPr/>
          <p:nvPr/>
        </p:nvSpPr>
        <p:spPr>
          <a:xfrm>
            <a:off x="7658748" y="3834050"/>
            <a:ext cx="2374922" cy="72270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게시판의 읽기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쓰기 권한 설정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761FDE-250C-430B-870D-922672908C3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875020" y="3834050"/>
            <a:ext cx="1783728" cy="361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2E8BFC6-54B3-4367-A3B9-EFDC3E2AAE2A}"/>
              </a:ext>
            </a:extLst>
          </p:cNvPr>
          <p:cNvSpPr/>
          <p:nvPr/>
        </p:nvSpPr>
        <p:spPr>
          <a:xfrm>
            <a:off x="7691404" y="5167168"/>
            <a:ext cx="2374922" cy="72270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이름은 필수로 체크하고 게시판 추가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7519F0-4FDA-40C8-A335-E6A90FECE02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649278" y="5528523"/>
            <a:ext cx="1042126" cy="802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F1D1426-7B39-49C9-9EEB-EF5A9581C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E062E3-230C-4AFE-BBFE-A8C87D88757A}"/>
              </a:ext>
            </a:extLst>
          </p:cNvPr>
          <p:cNvSpPr/>
          <p:nvPr/>
        </p:nvSpPr>
        <p:spPr>
          <a:xfrm>
            <a:off x="7430148" y="1670535"/>
            <a:ext cx="2374922" cy="46382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+ </a:t>
            </a:r>
            <a:r>
              <a:rPr lang="ko-KR" altLang="en-US" sz="1400" dirty="0">
                <a:solidFill>
                  <a:schemeClr val="tx1"/>
                </a:solidFill>
              </a:rPr>
              <a:t>버튼을 통해 권한의 분류를 추가한다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A0520A-C4E1-4E92-93A7-C3AB7F7075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62700" y="1902446"/>
            <a:ext cx="1067448" cy="5740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DEEDD1-E90C-4CA8-BB35-2297FF22B9ED}"/>
              </a:ext>
            </a:extLst>
          </p:cNvPr>
          <p:cNvSpPr/>
          <p:nvPr/>
        </p:nvSpPr>
        <p:spPr>
          <a:xfrm>
            <a:off x="8702688" y="2377440"/>
            <a:ext cx="2374922" cy="21412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등록된 분류 목록이 </a:t>
            </a:r>
            <a:r>
              <a:rPr lang="ko-KR" altLang="en-US" sz="1400" dirty="0" err="1">
                <a:solidFill>
                  <a:schemeClr val="tx1"/>
                </a:solidFill>
              </a:rPr>
              <a:t>드롭리스트</a:t>
            </a:r>
            <a:r>
              <a:rPr lang="ko-KR" altLang="en-US" sz="1400" dirty="0">
                <a:solidFill>
                  <a:schemeClr val="tx1"/>
                </a:solidFill>
              </a:rPr>
              <a:t> 형태로 나타나며 항목을 선택한 경우 초기 속성 목록이 변경된다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읽기 권한의 경우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모두</a:t>
            </a:r>
            <a:r>
              <a:rPr lang="en-US" altLang="ko-KR" sz="1400" dirty="0">
                <a:solidFill>
                  <a:schemeClr val="tx1"/>
                </a:solidFill>
              </a:rPr>
              <a:t>] </a:t>
            </a:r>
            <a:r>
              <a:rPr lang="ko-KR" altLang="en-US" sz="1400" dirty="0">
                <a:solidFill>
                  <a:schemeClr val="tx1"/>
                </a:solidFill>
              </a:rPr>
              <a:t>항목이 기본이며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쓰기 권한의 경우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없음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  <a:r>
              <a:rPr lang="ko-KR" altLang="en-US" sz="1400" dirty="0">
                <a:solidFill>
                  <a:schemeClr val="tx1"/>
                </a:solidFill>
              </a:rPr>
              <a:t>이 기본이다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A9317E-4D00-4E08-A70F-E6A275AED5D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856220" y="2769728"/>
            <a:ext cx="846468" cy="678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74F40A-300A-4A72-B5C7-F04869EA735B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795260" y="3877096"/>
            <a:ext cx="822349" cy="1255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86F295-EDD3-48EC-BE30-2AAE1F86BA30}"/>
              </a:ext>
            </a:extLst>
          </p:cNvPr>
          <p:cNvSpPr/>
          <p:nvPr/>
        </p:nvSpPr>
        <p:spPr>
          <a:xfrm>
            <a:off x="8617609" y="4699000"/>
            <a:ext cx="2374922" cy="867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초기 속성을 선택 할 수 있으며 선택 하지 않을 경우 분류만 추가된다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147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395950E2-A859-48B7-8328-CD178F16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39A17EF-66F1-461C-AB41-569CCF03A353}"/>
              </a:ext>
            </a:extLst>
          </p:cNvPr>
          <p:cNvSpPr/>
          <p:nvPr/>
        </p:nvSpPr>
        <p:spPr>
          <a:xfrm>
            <a:off x="1894829" y="2617968"/>
            <a:ext cx="2374922" cy="7043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항목을 클릭해서 선택한 경우 상단에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버튼이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05F3A87-731C-4845-B2A2-AA320F7990E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269751" y="2617968"/>
            <a:ext cx="881368" cy="352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51C71B-6BF5-4C4B-A501-CEC8AD385B7A}"/>
              </a:ext>
            </a:extLst>
          </p:cNvPr>
          <p:cNvSpPr/>
          <p:nvPr/>
        </p:nvSpPr>
        <p:spPr>
          <a:xfrm>
            <a:off x="7040882" y="2320788"/>
            <a:ext cx="2374922" cy="7043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표시된 </a:t>
            </a:r>
            <a:r>
              <a:rPr lang="en-US" altLang="ko-KR" sz="1400" dirty="0">
                <a:solidFill>
                  <a:schemeClr val="tx1"/>
                </a:solidFill>
              </a:rPr>
              <a:t>–</a:t>
            </a:r>
            <a:r>
              <a:rPr lang="ko-KR" altLang="en-US" sz="1400" dirty="0">
                <a:solidFill>
                  <a:schemeClr val="tx1"/>
                </a:solidFill>
              </a:rPr>
              <a:t>버튼을 통해 선택된 분류와 분류에 속한 속성 모두 삭제된다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26E2C5-321B-4CB3-BB1A-21302425E201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217920" y="2444817"/>
            <a:ext cx="822962" cy="228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91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05B6816-ED1E-492F-8F87-6C99A2AC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C2BB1C-ADB3-4D7A-AFB1-21E5A464C262}"/>
              </a:ext>
            </a:extLst>
          </p:cNvPr>
          <p:cNvSpPr/>
          <p:nvPr/>
        </p:nvSpPr>
        <p:spPr>
          <a:xfrm>
            <a:off x="1616088" y="2020311"/>
            <a:ext cx="2374922" cy="718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항목 오른쪽의 </a:t>
            </a:r>
            <a:r>
              <a:rPr lang="en-US" altLang="ko-KR" sz="1400" dirty="0">
                <a:solidFill>
                  <a:schemeClr val="tx1"/>
                </a:solidFill>
              </a:rPr>
              <a:t>+ </a:t>
            </a:r>
            <a:r>
              <a:rPr lang="ko-KR" altLang="en-US" sz="1400" dirty="0">
                <a:solidFill>
                  <a:schemeClr val="tx1"/>
                </a:solidFill>
              </a:rPr>
              <a:t>버튼을 통해 속성을 추가한다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24F0EC-3029-4D1F-A495-EFEDA1CB1B7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991010" y="2379351"/>
            <a:ext cx="1399137" cy="2290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3251272-DFA9-4A61-A3FC-A1450F83CE44}"/>
              </a:ext>
            </a:extLst>
          </p:cNvPr>
          <p:cNvSpPr/>
          <p:nvPr/>
        </p:nvSpPr>
        <p:spPr>
          <a:xfrm>
            <a:off x="8462604" y="2911596"/>
            <a:ext cx="2374922" cy="8907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분류에 속하는 속성이 드롭 리스트로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21E5BB-DD32-40E4-A674-16BC3D07F0C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513320" y="3093722"/>
            <a:ext cx="949284" cy="263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763805D-E6BF-4104-ACE0-1870B601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1D09D1-B7A5-42E8-9D32-DE5CF670DF12}"/>
              </a:ext>
            </a:extLst>
          </p:cNvPr>
          <p:cNvSpPr/>
          <p:nvPr/>
        </p:nvSpPr>
        <p:spPr>
          <a:xfrm>
            <a:off x="1384278" y="2233670"/>
            <a:ext cx="2374922" cy="84480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속성을 클릭해서 선택한 경우 오른쪽에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버튼이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CC7A50-A8AE-48CA-BFF8-3D6F5CB6DAE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759200" y="2656075"/>
            <a:ext cx="1419192" cy="1737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FC96987-21AD-49E5-9D77-7CDDE5DF59E6}"/>
              </a:ext>
            </a:extLst>
          </p:cNvPr>
          <p:cNvSpPr/>
          <p:nvPr/>
        </p:nvSpPr>
        <p:spPr>
          <a:xfrm>
            <a:off x="7245341" y="2724649"/>
            <a:ext cx="2374922" cy="7043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표시된 </a:t>
            </a:r>
            <a:r>
              <a:rPr lang="en-US" altLang="ko-KR" sz="1400" dirty="0">
                <a:solidFill>
                  <a:schemeClr val="tx1"/>
                </a:solidFill>
              </a:rPr>
              <a:t>–</a:t>
            </a:r>
            <a:r>
              <a:rPr lang="ko-KR" altLang="en-US" sz="1400" dirty="0">
                <a:solidFill>
                  <a:schemeClr val="tx1"/>
                </a:solidFill>
              </a:rPr>
              <a:t>버튼을 통해 선택된 속성을 제거한다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6A6D5D-6A8E-41B7-BAC1-3FEB99B862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775158" y="2829827"/>
            <a:ext cx="1470183" cy="246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2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5F99C42-8349-48C8-9FDE-B7A7BA63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수정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FD65C6-014B-4CFF-BCD7-5E8D941333AC}"/>
              </a:ext>
            </a:extLst>
          </p:cNvPr>
          <p:cNvSpPr/>
          <p:nvPr/>
        </p:nvSpPr>
        <p:spPr>
          <a:xfrm>
            <a:off x="6924805" y="3405186"/>
            <a:ext cx="2804073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게시판 등록과 기능은 똑같고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변경 후 수정 버튼을 통해 수정이 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48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5353B-F8D9-4530-84AF-7B8434CDC995}"/>
              </a:ext>
            </a:extLst>
          </p:cNvPr>
          <p:cNvSpPr txBox="1"/>
          <p:nvPr/>
        </p:nvSpPr>
        <p:spPr>
          <a:xfrm>
            <a:off x="3004460" y="2166586"/>
            <a:ext cx="5143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E2B4C-4811-4D45-9F4E-C8D2F6058699}"/>
              </a:ext>
            </a:extLst>
          </p:cNvPr>
          <p:cNvCxnSpPr>
            <a:cxnSpLocks/>
          </p:cNvCxnSpPr>
          <p:nvPr/>
        </p:nvCxnSpPr>
        <p:spPr>
          <a:xfrm>
            <a:off x="3004460" y="2967695"/>
            <a:ext cx="5143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47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54DB86B-6CB9-C4D5-6B69-AB3FA83BA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분류 목록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82A1A1-ACB3-4CA3-A7AC-F513A81765A9}"/>
              </a:ext>
            </a:extLst>
          </p:cNvPr>
          <p:cNvSpPr/>
          <p:nvPr/>
        </p:nvSpPr>
        <p:spPr>
          <a:xfrm>
            <a:off x="671513" y="3639128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버튼을 통해 해당 페이지로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FDC2351-8A74-4592-849E-2BFC89C76E8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895331" y="2598420"/>
            <a:ext cx="230649" cy="1040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ECD39B-8F72-4E28-A7AF-331B44E7DFDA}"/>
              </a:ext>
            </a:extLst>
          </p:cNvPr>
          <p:cNvSpPr/>
          <p:nvPr/>
        </p:nvSpPr>
        <p:spPr>
          <a:xfrm>
            <a:off x="4921250" y="753144"/>
            <a:ext cx="2723687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회사마다 고유의 직업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직무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등의 분류를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3B7876-16D8-FB85-696B-02C2DD686B80}"/>
              </a:ext>
            </a:extLst>
          </p:cNvPr>
          <p:cNvSpPr/>
          <p:nvPr/>
        </p:nvSpPr>
        <p:spPr>
          <a:xfrm>
            <a:off x="8340431" y="2439523"/>
            <a:ext cx="3027005" cy="1275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블로그 표시는 블로그 상단에 표시할 블로그 네비게이션 그룹이다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(TRUE</a:t>
            </a:r>
            <a:r>
              <a:rPr lang="ko-KR" altLang="en-US" sz="1400" dirty="0" err="1">
                <a:solidFill>
                  <a:schemeClr val="tx1"/>
                </a:solidFill>
              </a:rPr>
              <a:t>인경우</a:t>
            </a:r>
            <a:r>
              <a:rPr lang="ko-KR" altLang="en-US" sz="1400" dirty="0">
                <a:solidFill>
                  <a:schemeClr val="tx1"/>
                </a:solidFill>
              </a:rPr>
              <a:t> 자신이 해당하는 분류의 속성을 기준으로 표시된다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30228F-2280-201E-18B0-56689DD5E4A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777650" y="2281187"/>
            <a:ext cx="1562781" cy="796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1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0020576-9C17-4CB7-B333-550C12607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분류 추가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73ED9D-DA5A-4C15-90C6-F551DE6C622D}"/>
              </a:ext>
            </a:extLst>
          </p:cNvPr>
          <p:cNvSpPr/>
          <p:nvPr/>
        </p:nvSpPr>
        <p:spPr>
          <a:xfrm>
            <a:off x="8567406" y="1759149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+</a:t>
            </a:r>
            <a:r>
              <a:rPr lang="ko-KR" altLang="en-US" sz="1400" dirty="0">
                <a:solidFill>
                  <a:schemeClr val="tx1"/>
                </a:solidFill>
              </a:rPr>
              <a:t>분류 추가 버튼을 통해 팝업을 띄운다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703D04-7521-42D6-93BE-46C19D89198A}"/>
              </a:ext>
            </a:extLst>
          </p:cNvPr>
          <p:cNvCxnSpPr>
            <a:cxnSpLocks/>
          </p:cNvCxnSpPr>
          <p:nvPr/>
        </p:nvCxnSpPr>
        <p:spPr>
          <a:xfrm flipH="1" flipV="1">
            <a:off x="7802880" y="1981200"/>
            <a:ext cx="777240" cy="2362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C3B01A-32E2-436C-A770-8E5C765545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766560" y="2914069"/>
            <a:ext cx="1813560" cy="629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F46A92-6F92-43CC-B6F0-8C5247D269D8}"/>
              </a:ext>
            </a:extLst>
          </p:cNvPr>
          <p:cNvSpPr/>
          <p:nvPr/>
        </p:nvSpPr>
        <p:spPr>
          <a:xfrm>
            <a:off x="8580120" y="3076827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코드와 값을 입력한다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코드는 최대한 짧은 단축 영어로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값은 한글로 입력한다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18A2B5-A084-4A0B-9ADD-A6A9BF65C85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036904" y="5677045"/>
            <a:ext cx="15305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6F7B4B-4DF4-4087-A025-C2D701CF14DB}"/>
              </a:ext>
            </a:extLst>
          </p:cNvPr>
          <p:cNvSpPr/>
          <p:nvPr/>
        </p:nvSpPr>
        <p:spPr>
          <a:xfrm>
            <a:off x="8567406" y="5362448"/>
            <a:ext cx="2447636" cy="6291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추가 버튼으로 추가한다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FBD381-1495-C915-6B20-435D66114F4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275672" y="3424018"/>
            <a:ext cx="2291734" cy="1231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69CF51-C0A9-F59E-262F-2CC9BA0073CB}"/>
              </a:ext>
            </a:extLst>
          </p:cNvPr>
          <p:cNvSpPr/>
          <p:nvPr/>
        </p:nvSpPr>
        <p:spPr>
          <a:xfrm>
            <a:off x="8567406" y="4188931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블로그 표시 유무를 선택한다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가능하면 </a:t>
            </a:r>
            <a:r>
              <a:rPr lang="ko-KR" altLang="en-US" sz="1400" dirty="0" err="1">
                <a:solidFill>
                  <a:schemeClr val="tx1"/>
                </a:solidFill>
              </a:rPr>
              <a:t>분류중에</a:t>
            </a:r>
            <a:r>
              <a:rPr lang="ko-KR" altLang="en-US" sz="1400" dirty="0">
                <a:solidFill>
                  <a:schemeClr val="tx1"/>
                </a:solidFill>
              </a:rPr>
              <a:t> 한 개만 </a:t>
            </a:r>
            <a:r>
              <a:rPr lang="en-US" altLang="ko-KR" sz="1400" dirty="0">
                <a:solidFill>
                  <a:schemeClr val="tx1"/>
                </a:solidFill>
              </a:rPr>
              <a:t>TRUE</a:t>
            </a:r>
            <a:r>
              <a:rPr lang="ko-KR" altLang="en-US" sz="1400" dirty="0">
                <a:solidFill>
                  <a:schemeClr val="tx1"/>
                </a:solidFill>
              </a:rPr>
              <a:t>로 선택한다 </a:t>
            </a:r>
            <a:r>
              <a:rPr lang="en-US" altLang="ko-KR" sz="1400" dirty="0">
                <a:solidFill>
                  <a:schemeClr val="tx1"/>
                </a:solidFill>
              </a:rPr>
              <a:t>(ex </a:t>
            </a:r>
            <a:r>
              <a:rPr lang="ko-KR" altLang="en-US" sz="1400" dirty="0">
                <a:solidFill>
                  <a:schemeClr val="tx1"/>
                </a:solidFill>
              </a:rPr>
              <a:t>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24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366DA01-64D1-F093-A3DD-38E05851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분류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3C6752-5029-4049-A7FF-09B73F66262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18942" y="5241235"/>
            <a:ext cx="1055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DA4F69-B667-46D2-B05D-95021EC89C4F}"/>
              </a:ext>
            </a:extLst>
          </p:cNvPr>
          <p:cNvSpPr/>
          <p:nvPr/>
        </p:nvSpPr>
        <p:spPr>
          <a:xfrm>
            <a:off x="1671306" y="4796549"/>
            <a:ext cx="2447636" cy="8893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삭제 버튼으로 삭제 팝업을 띄우고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인 경우 삭제 처리한다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A080D3-E8AC-49E1-AD81-0BCADB6D2BE6}"/>
              </a:ext>
            </a:extLst>
          </p:cNvPr>
          <p:cNvSpPr/>
          <p:nvPr/>
        </p:nvSpPr>
        <p:spPr>
          <a:xfrm>
            <a:off x="7988286" y="4511042"/>
            <a:ext cx="2447636" cy="7301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수정의 경우 질의 없이 수정 처리한다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12B5A3-F0DF-4945-9D93-3A7DA5F8B2E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78980" y="4876138"/>
            <a:ext cx="909306" cy="714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9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2BAE5DD-832B-3926-019C-029D6B79B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속성 목록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67BCBD-036E-4218-8DD5-13F1F7F56238}"/>
              </a:ext>
            </a:extLst>
          </p:cNvPr>
          <p:cNvSpPr/>
          <p:nvPr/>
        </p:nvSpPr>
        <p:spPr>
          <a:xfrm>
            <a:off x="671513" y="3639128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속성 버튼을 통해 해당 페이지로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A7E195-2B09-47AC-A6D7-9C18704E88F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895331" y="2880360"/>
            <a:ext cx="230649" cy="7587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23E31A-1583-4490-ACD8-1DFEB1F89A70}"/>
              </a:ext>
            </a:extLst>
          </p:cNvPr>
          <p:cNvSpPr/>
          <p:nvPr/>
        </p:nvSpPr>
        <p:spPr>
          <a:xfrm>
            <a:off x="4416484" y="753144"/>
            <a:ext cx="2723687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 목록을 아이콘 형태로 출력한다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A3E433-8A6F-4EC6-BA0F-3D47D0ED2140}"/>
              </a:ext>
            </a:extLst>
          </p:cNvPr>
          <p:cNvSpPr/>
          <p:nvPr/>
        </p:nvSpPr>
        <p:spPr>
          <a:xfrm>
            <a:off x="6569393" y="2666505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아이콘을 클릭해서 해당 분류의 상세 설정 정보를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54356E-9592-48B5-B194-F4E272421DB0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175761" y="2666506"/>
            <a:ext cx="2393632" cy="46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9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1E12C4D-1395-2019-B2F6-482E81C7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목록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E9253D-0EF6-4150-8E91-25F1A873111C}"/>
              </a:ext>
            </a:extLst>
          </p:cNvPr>
          <p:cNvSpPr/>
          <p:nvPr/>
        </p:nvSpPr>
        <p:spPr>
          <a:xfrm>
            <a:off x="4921250" y="753144"/>
            <a:ext cx="2723687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분류에 대한 상세 설정 정보를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F54EDD4-A9A7-40E6-8EA2-21C2404B83B2}"/>
              </a:ext>
            </a:extLst>
          </p:cNvPr>
          <p:cNvSpPr/>
          <p:nvPr/>
        </p:nvSpPr>
        <p:spPr>
          <a:xfrm>
            <a:off x="3702050" y="3766181"/>
            <a:ext cx="2723687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{Category}</a:t>
            </a:r>
            <a:r>
              <a:rPr lang="ko-KR" altLang="en-US" sz="1400" dirty="0">
                <a:solidFill>
                  <a:schemeClr val="tx1"/>
                </a:solidFill>
              </a:rPr>
              <a:t>는 실제 해당하는 분류의 한글 명칭을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86513D-1ED1-4E21-94C1-8DCA64DD922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063894" y="2103121"/>
            <a:ext cx="262487" cy="1663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36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6EBC26F2-34C3-4F73-B556-CEF41E3C3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추가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154ADA-FB09-41D7-9625-67F432FD566F}"/>
              </a:ext>
            </a:extLst>
          </p:cNvPr>
          <p:cNvSpPr/>
          <p:nvPr/>
        </p:nvSpPr>
        <p:spPr>
          <a:xfrm>
            <a:off x="7815408" y="1744979"/>
            <a:ext cx="2723687" cy="7467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속성 추가 버튼을 통해 팝업을 띄운다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8EB36-40B8-4C47-8BE0-1B2FA65711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383780" y="2019300"/>
            <a:ext cx="431628" cy="99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80F5A3-A795-4B29-9DFC-BA0DEA34CF5F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745480" y="2870585"/>
            <a:ext cx="2069928" cy="342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6E87160-58AF-4830-97C8-00417D7E1DDD}"/>
              </a:ext>
            </a:extLst>
          </p:cNvPr>
          <p:cNvSpPr/>
          <p:nvPr/>
        </p:nvSpPr>
        <p:spPr>
          <a:xfrm>
            <a:off x="7815408" y="2746442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키와 값을 입력한다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키는 해당 직무에 해당하는 영어 약어로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값은 한글로 입력한다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4794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6974B1C-35F4-5CDC-9E13-F6B270A4C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속성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E4EECA-A11A-45AD-B3B7-0E968E1079D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18942" y="5241235"/>
            <a:ext cx="10550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D52F2E9-E88E-4378-BE55-8FA80D76EF2F}"/>
              </a:ext>
            </a:extLst>
          </p:cNvPr>
          <p:cNvSpPr/>
          <p:nvPr/>
        </p:nvSpPr>
        <p:spPr>
          <a:xfrm>
            <a:off x="1671306" y="4796549"/>
            <a:ext cx="2447636" cy="8893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삭제 버튼으로 삭제 팝업을 띄우고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인 경우 삭제 처리한다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A6C4CD1-CE13-46C5-A864-CAE3A9D0562C}"/>
              </a:ext>
            </a:extLst>
          </p:cNvPr>
          <p:cNvSpPr/>
          <p:nvPr/>
        </p:nvSpPr>
        <p:spPr>
          <a:xfrm>
            <a:off x="7988286" y="4511042"/>
            <a:ext cx="2447636" cy="7301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수정의 경우 질의 없이 수정 처리한다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8DF458-9951-4D2A-B722-C0DA8569358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78980" y="4876138"/>
            <a:ext cx="909306" cy="714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9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5353B-F8D9-4530-84AF-7B8434CDC995}"/>
              </a:ext>
            </a:extLst>
          </p:cNvPr>
          <p:cNvSpPr txBox="1"/>
          <p:nvPr/>
        </p:nvSpPr>
        <p:spPr>
          <a:xfrm>
            <a:off x="3004460" y="2166586"/>
            <a:ext cx="5143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E2B4C-4811-4D45-9F4E-C8D2F6058699}"/>
              </a:ext>
            </a:extLst>
          </p:cNvPr>
          <p:cNvCxnSpPr>
            <a:cxnSpLocks/>
          </p:cNvCxnSpPr>
          <p:nvPr/>
        </p:nvCxnSpPr>
        <p:spPr>
          <a:xfrm>
            <a:off x="3004460" y="2967695"/>
            <a:ext cx="5143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583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668BB92-6A2D-BDBB-37EE-7A8AA506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5CC67A-8651-4D33-82E7-3A0B27149E92}"/>
              </a:ext>
            </a:extLst>
          </p:cNvPr>
          <p:cNvSpPr/>
          <p:nvPr/>
        </p:nvSpPr>
        <p:spPr>
          <a:xfrm>
            <a:off x="5032837" y="472391"/>
            <a:ext cx="2723687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로그인 시 자신의 홈 화면으로 들어온다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블로그 마지막 페이지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E944D1-2A78-4FE2-B6EA-8996D95F3A25}"/>
              </a:ext>
            </a:extLst>
          </p:cNvPr>
          <p:cNvSpPr/>
          <p:nvPr/>
        </p:nvSpPr>
        <p:spPr>
          <a:xfrm>
            <a:off x="1523999" y="5124489"/>
            <a:ext cx="2354581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이 블로그의 폴더 구조 및 네비게이션 표시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주인장의 경우 비공개 목록도 표시됨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5CDBC1-45D5-4D3F-9DF7-AAAA15E06ACD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68880" y="4427221"/>
            <a:ext cx="232410" cy="697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8C910194-9FD0-59AA-7937-F7F2B928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2951265-8E68-4B26-996D-2457841C80E5}"/>
              </a:ext>
            </a:extLst>
          </p:cNvPr>
          <p:cNvSpPr/>
          <p:nvPr/>
        </p:nvSpPr>
        <p:spPr>
          <a:xfrm>
            <a:off x="8663940" y="2148783"/>
            <a:ext cx="2247900" cy="7849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아래로 스크롤하면 댓글 목록이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3F221-B641-44FB-B367-08E1908F524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69380" y="2541242"/>
            <a:ext cx="2194560" cy="1946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C3D5A1B-8226-4649-B452-A10BF979A945}"/>
              </a:ext>
            </a:extLst>
          </p:cNvPr>
          <p:cNvSpPr/>
          <p:nvPr/>
        </p:nvSpPr>
        <p:spPr>
          <a:xfrm>
            <a:off x="9272235" y="4739640"/>
            <a:ext cx="2247900" cy="7849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자신이 작성한 블로그이거나 관리자 </a:t>
            </a:r>
            <a:r>
              <a:rPr lang="ko-KR" altLang="en-US" sz="1400" dirty="0" err="1">
                <a:solidFill>
                  <a:schemeClr val="tx1"/>
                </a:solidFill>
              </a:rPr>
              <a:t>인경우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삭제및</a:t>
            </a:r>
            <a:r>
              <a:rPr lang="ko-KR" altLang="en-US" sz="1400" dirty="0">
                <a:solidFill>
                  <a:schemeClr val="tx1"/>
                </a:solidFill>
              </a:rPr>
              <a:t> 수정 버튼이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3FB2F7-DE03-4589-AF9B-6053DB568A8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442960" y="5132099"/>
            <a:ext cx="829275" cy="588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DF41A4-00AC-C8CE-1B84-205E8570E323}"/>
              </a:ext>
            </a:extLst>
          </p:cNvPr>
          <p:cNvSpPr/>
          <p:nvPr/>
        </p:nvSpPr>
        <p:spPr>
          <a:xfrm>
            <a:off x="1805940" y="4935360"/>
            <a:ext cx="2315175" cy="7849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댓글을 입력하는 경우 최상위 루트 댓글로 입력된다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6D82C8-81DC-5B8E-D734-BC6232E03FA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21115" y="5327819"/>
            <a:ext cx="9233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04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18E0636-869B-4021-990A-FC024628C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451514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회원 관리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14BF4E-A1EE-4446-A7B6-2CC2BABDE626}"/>
              </a:ext>
            </a:extLst>
          </p:cNvPr>
          <p:cNvSpPr/>
          <p:nvPr/>
        </p:nvSpPr>
        <p:spPr>
          <a:xfrm>
            <a:off x="7619999" y="3502404"/>
            <a:ext cx="3994241" cy="6728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비밀번호를 사용하여 로그인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3A6A74-F407-44DE-8671-A5FF3A5FCB6B}"/>
              </a:ext>
            </a:extLst>
          </p:cNvPr>
          <p:cNvSpPr/>
          <p:nvPr/>
        </p:nvSpPr>
        <p:spPr>
          <a:xfrm>
            <a:off x="7619999" y="5110923"/>
            <a:ext cx="3994241" cy="7541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버튼을 통해 비밀번호 재설정 페이지로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8C2F14B-BF99-47AD-822F-62351106B27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853383" y="5406487"/>
            <a:ext cx="766616" cy="81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10F5D-7051-42FB-8F36-8F6C8148E99B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289964" y="3838827"/>
            <a:ext cx="1330035" cy="815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5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E19D662-3328-7B1F-B534-F36B2FBBE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2951265-8E68-4B26-996D-2457841C80E5}"/>
              </a:ext>
            </a:extLst>
          </p:cNvPr>
          <p:cNvSpPr/>
          <p:nvPr/>
        </p:nvSpPr>
        <p:spPr>
          <a:xfrm>
            <a:off x="6156960" y="2848033"/>
            <a:ext cx="2247900" cy="7849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자신이 작성한 댓글이라면 더 보기 버튼을 통해 삭제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수정이 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3F221-B641-44FB-B367-08E1908F5241}"/>
              </a:ext>
            </a:extLst>
          </p:cNvPr>
          <p:cNvCxnSpPr>
            <a:cxnSpLocks/>
          </p:cNvCxnSpPr>
          <p:nvPr/>
        </p:nvCxnSpPr>
        <p:spPr>
          <a:xfrm>
            <a:off x="7277100" y="3632951"/>
            <a:ext cx="1424940" cy="5732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C3D5A1B-8226-4649-B452-A10BF979A945}"/>
              </a:ext>
            </a:extLst>
          </p:cNvPr>
          <p:cNvSpPr/>
          <p:nvPr/>
        </p:nvSpPr>
        <p:spPr>
          <a:xfrm>
            <a:off x="1386840" y="4567083"/>
            <a:ext cx="2247900" cy="7849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답글 버튼을 통해 댓글을 달수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3FB2F7-DE03-4589-AF9B-6053DB568A8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634740" y="4724400"/>
            <a:ext cx="1024891" cy="23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69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7FE9F6E7-A8B7-982A-B058-E8C98FE3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1E56C03-7CA6-47DD-8111-A8FA20AFF164}"/>
              </a:ext>
            </a:extLst>
          </p:cNvPr>
          <p:cNvSpPr/>
          <p:nvPr/>
        </p:nvSpPr>
        <p:spPr>
          <a:xfrm>
            <a:off x="981076" y="1425950"/>
            <a:ext cx="2778124" cy="12810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최상단에 퇴사자 블로그 목록이 접혀 있는데 펼치기로 목록 확인이 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C58AC3-3D49-45F1-97DA-063D264D94B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759200" y="1556309"/>
            <a:ext cx="495300" cy="510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AE0A6-B7D0-4724-B437-74DC07ADB4AB}"/>
              </a:ext>
            </a:extLst>
          </p:cNvPr>
          <p:cNvSpPr/>
          <p:nvPr/>
        </p:nvSpPr>
        <p:spPr>
          <a:xfrm>
            <a:off x="981076" y="2837392"/>
            <a:ext cx="2789623" cy="11089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회원이 속한 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분류의 블로그 표시 </a:t>
            </a:r>
            <a:r>
              <a:rPr lang="en-US" altLang="ko-KR" sz="1400" dirty="0">
                <a:solidFill>
                  <a:schemeClr val="tx1"/>
                </a:solidFill>
              </a:rPr>
              <a:t>True)</a:t>
            </a:r>
            <a:r>
              <a:rPr lang="ko-KR" altLang="en-US" sz="1400" dirty="0">
                <a:solidFill>
                  <a:schemeClr val="tx1"/>
                </a:solidFill>
              </a:rPr>
              <a:t>의 블로그 네비게이션을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34C4AA7-A56B-4F45-84BA-BA937F4FBF7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70699" y="2904279"/>
            <a:ext cx="495300" cy="4875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48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D14E7AB-D0DD-64F2-56FE-9C66E695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1A1B4F-4FC0-48BE-958E-A667A056A7E7}"/>
              </a:ext>
            </a:extLst>
          </p:cNvPr>
          <p:cNvSpPr/>
          <p:nvPr/>
        </p:nvSpPr>
        <p:spPr>
          <a:xfrm>
            <a:off x="4162425" y="639525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버튼을 통한 블로그 등록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282E758-195C-45B2-A9A6-AE06C3C7E55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720341" y="953299"/>
            <a:ext cx="1442084" cy="1347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C483DE2-9641-47BE-ACF9-E5F3CA596DE9}"/>
              </a:ext>
            </a:extLst>
          </p:cNvPr>
          <p:cNvSpPr/>
          <p:nvPr/>
        </p:nvSpPr>
        <p:spPr>
          <a:xfrm>
            <a:off x="9053511" y="3211279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스마트 에디터 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270C54-FF64-43F0-8318-99F5371FE2F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894321" y="3350620"/>
            <a:ext cx="1159190" cy="174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860A07-DAF0-4BD6-AF83-02DD87010440}"/>
              </a:ext>
            </a:extLst>
          </p:cNvPr>
          <p:cNvSpPr/>
          <p:nvPr/>
        </p:nvSpPr>
        <p:spPr>
          <a:xfrm>
            <a:off x="9144951" y="2302456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폴더 지정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폴더 추가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68125-4B35-49A9-ACE5-1E09EA885E8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410201" y="2301240"/>
            <a:ext cx="3734750" cy="314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4EFDB2-9409-4798-BA7E-29AFD4B58A26}"/>
              </a:ext>
            </a:extLst>
          </p:cNvPr>
          <p:cNvSpPr/>
          <p:nvPr/>
        </p:nvSpPr>
        <p:spPr>
          <a:xfrm>
            <a:off x="9289731" y="5166360"/>
            <a:ext cx="2247900" cy="7383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등록 시 해당 설정된 폴더 정보가 없다면 폴더를 만들면서 등록한다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7946EC-6667-4618-91F0-20CEE1F0489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742999" y="5535529"/>
            <a:ext cx="546732" cy="293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645550C-81F6-4971-A832-717EBD2655A0}"/>
              </a:ext>
            </a:extLst>
          </p:cNvPr>
          <p:cNvSpPr/>
          <p:nvPr/>
        </p:nvSpPr>
        <p:spPr>
          <a:xfrm>
            <a:off x="9224690" y="1606191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여러 개의 첨부파일 첨부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BE9B83-896C-4193-AF12-6CB4285968C8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86376" y="1919965"/>
            <a:ext cx="3938314" cy="1371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1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46EA401-54DF-CB25-DBA4-F181BA93A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3B81DC8-EF09-4D73-A0E2-1737838A81D5}"/>
              </a:ext>
            </a:extLst>
          </p:cNvPr>
          <p:cNvSpPr/>
          <p:nvPr/>
        </p:nvSpPr>
        <p:spPr>
          <a:xfrm>
            <a:off x="8568690" y="2468881"/>
            <a:ext cx="2247900" cy="960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부모 폴더의 경우 </a:t>
            </a:r>
            <a:r>
              <a:rPr lang="en-US" altLang="ko-KR" sz="1400" dirty="0">
                <a:solidFill>
                  <a:schemeClr val="tx1"/>
                </a:solidFill>
              </a:rPr>
              <a:t>root/depth1 </a:t>
            </a:r>
            <a:r>
              <a:rPr lang="ko-KR" altLang="en-US" sz="1400" dirty="0">
                <a:solidFill>
                  <a:schemeClr val="tx1"/>
                </a:solidFill>
              </a:rPr>
              <a:t>형태로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6652E6-F622-47A2-8DDD-0A2090B4194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919537" y="2948941"/>
            <a:ext cx="2649153" cy="4294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C4DFB7-F942-4105-8E41-5F8A1B5BC3BC}"/>
              </a:ext>
            </a:extLst>
          </p:cNvPr>
          <p:cNvSpPr/>
          <p:nvPr/>
        </p:nvSpPr>
        <p:spPr>
          <a:xfrm>
            <a:off x="8568690" y="3479608"/>
            <a:ext cx="2247900" cy="1945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Ex) </a:t>
            </a:r>
            <a:r>
              <a:rPr lang="ko-KR" altLang="en-US" sz="1400" dirty="0">
                <a:solidFill>
                  <a:schemeClr val="tx1"/>
                </a:solidFill>
              </a:rPr>
              <a:t>선택하세요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Root/depth1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Root/depth1/depth2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Root2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Root2/depth2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Root3</a:t>
            </a:r>
          </a:p>
        </p:txBody>
      </p:sp>
    </p:spTree>
    <p:extLst>
      <p:ext uri="{BB962C8B-B14F-4D97-AF65-F5344CB8AC3E}">
        <p14:creationId xmlns:p14="http://schemas.microsoft.com/office/powerpoint/2010/main" val="311400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F720CA4-59D0-7CF1-67AE-99303A0D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수정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7A959BD-C265-4FE5-97D1-CD8E88DEFFA6}"/>
              </a:ext>
            </a:extLst>
          </p:cNvPr>
          <p:cNvSpPr/>
          <p:nvPr/>
        </p:nvSpPr>
        <p:spPr>
          <a:xfrm>
            <a:off x="4168138" y="769065"/>
            <a:ext cx="3397251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권한이 있는 경우 수정 버튼을 통해 이 페이지로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2CE59D4-63C2-4F21-ACFA-DD0EFF32D0C1}"/>
              </a:ext>
            </a:extLst>
          </p:cNvPr>
          <p:cNvSpPr/>
          <p:nvPr/>
        </p:nvSpPr>
        <p:spPr>
          <a:xfrm>
            <a:off x="4815838" y="5706825"/>
            <a:ext cx="3397251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내용을 수정한다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638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E0439DFE-FC7B-6DEB-87EE-2091D386D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삭제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EF0A92-B098-44E9-B841-381E767A3C2D}"/>
              </a:ext>
            </a:extLst>
          </p:cNvPr>
          <p:cNvSpPr/>
          <p:nvPr/>
        </p:nvSpPr>
        <p:spPr>
          <a:xfrm>
            <a:off x="4671058" y="4963376"/>
            <a:ext cx="3397251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권한이 있는 경우 삭제 버튼을 통해 삭제할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459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CB17F9E-08F4-C982-FF4D-4C5D2376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검색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DE9B44-6A74-4067-B5CC-95345DC6BBAB}"/>
              </a:ext>
            </a:extLst>
          </p:cNvPr>
          <p:cNvCxnSpPr>
            <a:cxnSpLocks/>
          </p:cNvCxnSpPr>
          <p:nvPr/>
        </p:nvCxnSpPr>
        <p:spPr>
          <a:xfrm flipH="1">
            <a:off x="6713222" y="4819526"/>
            <a:ext cx="1503767" cy="11333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84CB9A-6864-4434-8450-8024615A1A7F}"/>
              </a:ext>
            </a:extLst>
          </p:cNvPr>
          <p:cNvSpPr/>
          <p:nvPr/>
        </p:nvSpPr>
        <p:spPr>
          <a:xfrm>
            <a:off x="8216989" y="4506428"/>
            <a:ext cx="3397251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블로그의 글 중에서 제목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내용을 포함하는 게시글의 목록을 검색한다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76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A762F4C-AD85-76AE-4AB8-44DA4D1B7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알림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DE9B44-6A74-4067-B5CC-95345DC6BBA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991655" y="1376413"/>
            <a:ext cx="1999368" cy="399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84CB9A-6864-4434-8450-8024615A1A7F}"/>
              </a:ext>
            </a:extLst>
          </p:cNvPr>
          <p:cNvSpPr/>
          <p:nvPr/>
        </p:nvSpPr>
        <p:spPr>
          <a:xfrm>
            <a:off x="4129238" y="1347537"/>
            <a:ext cx="3862417" cy="85664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알림 발생시 네비게이션의 아이콘 위에 숫자로 표시된다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</a:rPr>
              <a:t> 아래쪽으로 알림 목록이 </a:t>
            </a:r>
            <a:r>
              <a:rPr lang="ko-KR" altLang="en-US" sz="1400" dirty="0" err="1">
                <a:solidFill>
                  <a:schemeClr val="tx1"/>
                </a:solidFill>
              </a:rPr>
              <a:t>팝업된다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32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303BE2E-B77E-1A6D-71CA-8EEB8E66C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2642C9-6ECA-498F-8ABA-ACC574B6108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588305" y="2644140"/>
            <a:ext cx="0" cy="723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04FA4-0F54-4A47-80F6-7124F9951E88}"/>
              </a:ext>
            </a:extLst>
          </p:cNvPr>
          <p:cNvSpPr/>
          <p:nvPr/>
        </p:nvSpPr>
        <p:spPr>
          <a:xfrm>
            <a:off x="1625689" y="3367148"/>
            <a:ext cx="1925231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로그아웃 버튼을 통해 로그아웃 한다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2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1B1C5C5-F64E-D444-AD2C-F3DB478B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목록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2D6C64-F269-480F-BCBE-24A6DC0F566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291172" y="1411349"/>
            <a:ext cx="0" cy="723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0F4557-AA49-4310-8FB7-D813657EC276}"/>
              </a:ext>
            </a:extLst>
          </p:cNvPr>
          <p:cNvSpPr/>
          <p:nvPr/>
        </p:nvSpPr>
        <p:spPr>
          <a:xfrm>
            <a:off x="9328556" y="2134357"/>
            <a:ext cx="1925231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메뉴 네비게이션의 해당 아이콘을 이용하여 게시판 목록 페이지에 접근한다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5B2B220-54FD-4218-BB4C-310A083D7EC8}"/>
              </a:ext>
            </a:extLst>
          </p:cNvPr>
          <p:cNvSpPr/>
          <p:nvPr/>
        </p:nvSpPr>
        <p:spPr>
          <a:xfrm>
            <a:off x="9337014" y="4257476"/>
            <a:ext cx="1925231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회원이 읽기 권한이 있는 게시판 만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6B44BD-1FBD-4D2D-9CA6-940806A214E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859780" y="3429000"/>
            <a:ext cx="3477234" cy="132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757B3FD-92E9-4D18-858D-E19E8BD80D55}"/>
              </a:ext>
            </a:extLst>
          </p:cNvPr>
          <p:cNvSpPr/>
          <p:nvPr/>
        </p:nvSpPr>
        <p:spPr>
          <a:xfrm>
            <a:off x="5295058" y="1001728"/>
            <a:ext cx="1925231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약식 게시판의 더 보기 버튼을 통해 해당 게시판으로 이동한다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846613-E1BF-4E45-B96C-2B8BDE1EE07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12632" y="1501284"/>
            <a:ext cx="482426" cy="1446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7F6161-70AD-A763-9F2E-F7BD4A61B738}"/>
              </a:ext>
            </a:extLst>
          </p:cNvPr>
          <p:cNvSpPr/>
          <p:nvPr/>
        </p:nvSpPr>
        <p:spPr>
          <a:xfrm>
            <a:off x="909512" y="4609689"/>
            <a:ext cx="1925231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우측의 게시판 목록 외에 바로 이동 할 수 있는 목록이 여기에도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A16DA6-E827-67EE-406D-45950DD452E8}"/>
              </a:ext>
            </a:extLst>
          </p:cNvPr>
          <p:cNvCxnSpPr>
            <a:cxnSpLocks/>
          </p:cNvCxnSpPr>
          <p:nvPr/>
        </p:nvCxnSpPr>
        <p:spPr>
          <a:xfrm flipV="1">
            <a:off x="1900827" y="2945240"/>
            <a:ext cx="438112" cy="16391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6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8FC6A9F-FE36-4453-A8AB-42FD59A15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45707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회원 관리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B18C3D-F65A-4FDE-987D-6CD204195D5C}"/>
              </a:ext>
            </a:extLst>
          </p:cNvPr>
          <p:cNvSpPr/>
          <p:nvPr/>
        </p:nvSpPr>
        <p:spPr>
          <a:xfrm>
            <a:off x="7619999" y="3336149"/>
            <a:ext cx="3994241" cy="6728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사용할 아이디를 입력한다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아이디는 영문자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숫자로 이루어진다</a:t>
            </a:r>
            <a:r>
              <a:rPr lang="en-US" altLang="ko-KR" sz="1400" dirty="0">
                <a:solidFill>
                  <a:schemeClr val="tx1"/>
                </a:solidFill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</a:rPr>
              <a:t>숫자만 입력은 불가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1434EC1-5AEF-4D25-99D2-93376E52D86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195127" y="3672571"/>
            <a:ext cx="424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F182983-6A5E-4D76-89A6-8070D6C689D0}"/>
              </a:ext>
            </a:extLst>
          </p:cNvPr>
          <p:cNvSpPr/>
          <p:nvPr/>
        </p:nvSpPr>
        <p:spPr>
          <a:xfrm>
            <a:off x="4098879" y="982614"/>
            <a:ext cx="3994241" cy="8876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페이지는 관리자가 사원 등록을 한 후에 이메일로 전송되는 링크를 통해 들어와야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584555-3047-4C63-BB7A-6E3ABE4B2FE7}"/>
              </a:ext>
            </a:extLst>
          </p:cNvPr>
          <p:cNvSpPr/>
          <p:nvPr/>
        </p:nvSpPr>
        <p:spPr>
          <a:xfrm>
            <a:off x="7619998" y="4128802"/>
            <a:ext cx="3994241" cy="6728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비밀번호는 영문자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숫자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특수문자 </a:t>
            </a:r>
            <a:r>
              <a:rPr lang="en-US" altLang="ko-KR" sz="1400" dirty="0">
                <a:solidFill>
                  <a:schemeClr val="tx1"/>
                </a:solidFill>
              </a:rPr>
              <a:t>(8~12</a:t>
            </a:r>
            <a:r>
              <a:rPr lang="ko-KR" altLang="en-US" sz="1400" dirty="0">
                <a:solidFill>
                  <a:schemeClr val="tx1"/>
                </a:solidFill>
              </a:rPr>
              <a:t>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입력해야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9194E5-069A-4E1C-BC88-DA7E8634C2C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195127" y="4465224"/>
            <a:ext cx="42487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5D85322-C9EB-4FBF-BE1E-DA71054601EB}"/>
              </a:ext>
            </a:extLst>
          </p:cNvPr>
          <p:cNvSpPr/>
          <p:nvPr/>
        </p:nvSpPr>
        <p:spPr>
          <a:xfrm>
            <a:off x="7619997" y="5006694"/>
            <a:ext cx="3994241" cy="8813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인증번호 받기 버튼을 통해 인증번호를 해당 사원의 이메일로 발송하여 해당 번호를 통해 인증한다</a:t>
            </a:r>
            <a:r>
              <a:rPr lang="en-US" altLang="ko-KR" sz="1400" dirty="0">
                <a:solidFill>
                  <a:schemeClr val="tx1"/>
                </a:solidFill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</a:rPr>
              <a:t>인증시간은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분으로 카운트한다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5C5BB31-7B4A-4E12-9388-E557BCF3CE8B}"/>
              </a:ext>
            </a:extLst>
          </p:cNvPr>
          <p:cNvSpPr/>
          <p:nvPr/>
        </p:nvSpPr>
        <p:spPr>
          <a:xfrm>
            <a:off x="501196" y="5163131"/>
            <a:ext cx="3994241" cy="7427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 가입 버튼을 통해 가입을 시도한다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인증번호 확인 및 유효성 검증을 다시 실행하여 문제가 없는 경우 가입처리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FCCA1A-FA57-4AC5-9FE1-890885E2FB1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495437" y="5534480"/>
            <a:ext cx="424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907031E-0779-4686-B0E4-2257BDCF850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21237" y="5086638"/>
            <a:ext cx="498760" cy="360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67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AE30720-C953-27CD-0753-ABC1AD82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목록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9E12DB-14B9-4663-ACAE-DE48CBCF9ED2}"/>
              </a:ext>
            </a:extLst>
          </p:cNvPr>
          <p:cNvSpPr/>
          <p:nvPr/>
        </p:nvSpPr>
        <p:spPr>
          <a:xfrm>
            <a:off x="4086949" y="1267076"/>
            <a:ext cx="3594011" cy="584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해당 게시판의 게시글 목록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8AAFD8-3EA2-4338-97F0-E909C8895F98}"/>
              </a:ext>
            </a:extLst>
          </p:cNvPr>
          <p:cNvSpPr/>
          <p:nvPr/>
        </p:nvSpPr>
        <p:spPr>
          <a:xfrm>
            <a:off x="7843609" y="5726612"/>
            <a:ext cx="3594011" cy="584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검색어는 제목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내용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작성자를 대상으로 검색하여 일치하는 목록을 출력한다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EA2CC6-2208-46BF-9B7C-DB4098AF84D6}"/>
              </a:ext>
            </a:extLst>
          </p:cNvPr>
          <p:cNvCxnSpPr>
            <a:cxnSpLocks/>
          </p:cNvCxnSpPr>
          <p:nvPr/>
        </p:nvCxnSpPr>
        <p:spPr>
          <a:xfrm flipH="1">
            <a:off x="6027420" y="6012180"/>
            <a:ext cx="1816189" cy="167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ADC15D-DF99-434A-94BA-ABF5EB0E2382}"/>
              </a:ext>
            </a:extLst>
          </p:cNvPr>
          <p:cNvSpPr/>
          <p:nvPr/>
        </p:nvSpPr>
        <p:spPr>
          <a:xfrm>
            <a:off x="4559389" y="3206676"/>
            <a:ext cx="3594011" cy="5847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게시글은 한페이지에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개씩 표시한다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12D0F5-A7C0-432E-8687-AE7BE84362BA}"/>
              </a:ext>
            </a:extLst>
          </p:cNvPr>
          <p:cNvSpPr/>
          <p:nvPr/>
        </p:nvSpPr>
        <p:spPr>
          <a:xfrm>
            <a:off x="9225575" y="1960536"/>
            <a:ext cx="2287315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쓰기 권한이 있는 경우 글쓰기 버튼이 표시 되고 해당 버튼을 통해 글쓰기 가능 하다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FDF83B-A51E-4713-A1F9-4C3D3BBF62A5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545582" y="4233055"/>
            <a:ext cx="2537458" cy="95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E63075-7B7C-4285-820A-4344931A9407}"/>
              </a:ext>
            </a:extLst>
          </p:cNvPr>
          <p:cNvSpPr/>
          <p:nvPr/>
        </p:nvSpPr>
        <p:spPr>
          <a:xfrm>
            <a:off x="9083040" y="3733499"/>
            <a:ext cx="2287315" cy="9991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표시된 게시글을 클릭하여 게시글 보기로 이동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9445632-E697-1550-B414-1E9A7F19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쓰기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6151B6-65DC-4BF6-B7E2-7ECB49EF06A4}"/>
              </a:ext>
            </a:extLst>
          </p:cNvPr>
          <p:cNvSpPr/>
          <p:nvPr/>
        </p:nvSpPr>
        <p:spPr>
          <a:xfrm>
            <a:off x="9053511" y="3211279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스마트 에디터 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30FEA73-4765-47E9-B646-F746266377D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894321" y="3350620"/>
            <a:ext cx="1159190" cy="174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57D03D-F325-4996-BD55-E6F939AF406D}"/>
              </a:ext>
            </a:extLst>
          </p:cNvPr>
          <p:cNvSpPr/>
          <p:nvPr/>
        </p:nvSpPr>
        <p:spPr>
          <a:xfrm>
            <a:off x="9053511" y="2374996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여러 개의 첨부파일 첨부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B2D4C2-8C4E-4414-B8F6-AA70E659CE2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823460" y="2279998"/>
            <a:ext cx="4230051" cy="408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456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A438334-2944-6DC7-2319-C4717295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F36922-D128-4687-9299-03B3B3D447AD}"/>
              </a:ext>
            </a:extLst>
          </p:cNvPr>
          <p:cNvSpPr/>
          <p:nvPr/>
        </p:nvSpPr>
        <p:spPr>
          <a:xfrm>
            <a:off x="9366340" y="4963376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쓰기 권한이 있는 경우 수정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삭제 버튼이 표시됨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DA7F2FA-F0B0-441E-9269-F1E10A8430A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98180" y="5277150"/>
            <a:ext cx="1068160" cy="7350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9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AF75853-6728-42FD-5877-E823F434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02E636-A238-4A1B-93D1-41B55C8D3749}"/>
              </a:ext>
            </a:extLst>
          </p:cNvPr>
          <p:cNvSpPr/>
          <p:nvPr/>
        </p:nvSpPr>
        <p:spPr>
          <a:xfrm>
            <a:off x="9366340" y="4485373"/>
            <a:ext cx="2247900" cy="12127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아래에 해당 </a:t>
            </a:r>
            <a:r>
              <a:rPr lang="ko-KR" altLang="en-US" sz="1400" dirty="0" err="1">
                <a:solidFill>
                  <a:schemeClr val="tx1"/>
                </a:solidFill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</a:rPr>
              <a:t> 대한 댓글 표시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댓글의 기능은 블로그 댓글 기능과 동일하다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3E1832-C1B4-4A6A-9854-378A3D807943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452360" y="5029200"/>
            <a:ext cx="1913980" cy="62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52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9FD0921-65E0-CE77-747B-73ACE10F9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보기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02E636-A238-4A1B-93D1-41B55C8D3749}"/>
              </a:ext>
            </a:extLst>
          </p:cNvPr>
          <p:cNvSpPr/>
          <p:nvPr/>
        </p:nvSpPr>
        <p:spPr>
          <a:xfrm>
            <a:off x="5460733" y="4109988"/>
            <a:ext cx="2247900" cy="9721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블로그와 동일하게 자신이 작성한 댓글은 수정 및 삭제가 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3E1832-C1B4-4A6A-9854-378A3D80794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08633" y="4596064"/>
            <a:ext cx="1160851" cy="433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3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A40FF99C-FBF6-B02B-1C49-EFFAD7171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삭제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193466-B44B-4192-B31D-D315B69EF1EA}"/>
              </a:ext>
            </a:extLst>
          </p:cNvPr>
          <p:cNvSpPr/>
          <p:nvPr/>
        </p:nvSpPr>
        <p:spPr>
          <a:xfrm>
            <a:off x="5266781" y="4810630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삭제 버튼을 통한 게시글 삭제 질의 확인후 삭제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153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7D26A55-E537-76DF-557B-0A32F33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게시글 수정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사용자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F2C8DD-D033-4418-8532-10E92D32FC02}"/>
              </a:ext>
            </a:extLst>
          </p:cNvPr>
          <p:cNvSpPr/>
          <p:nvPr/>
        </p:nvSpPr>
        <p:spPr>
          <a:xfrm>
            <a:off x="8665301" y="4025770"/>
            <a:ext cx="2247900" cy="6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수정 버튼을 통한 게시글 수정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55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5353B-F8D9-4530-84AF-7B8434CDC995}"/>
              </a:ext>
            </a:extLst>
          </p:cNvPr>
          <p:cNvSpPr txBox="1"/>
          <p:nvPr/>
        </p:nvSpPr>
        <p:spPr>
          <a:xfrm>
            <a:off x="3004460" y="2166586"/>
            <a:ext cx="5143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E2B4C-4811-4D45-9F4E-C8D2F6058699}"/>
              </a:ext>
            </a:extLst>
          </p:cNvPr>
          <p:cNvCxnSpPr>
            <a:cxnSpLocks/>
          </p:cNvCxnSpPr>
          <p:nvPr/>
        </p:nvCxnSpPr>
        <p:spPr>
          <a:xfrm>
            <a:off x="3004460" y="2967695"/>
            <a:ext cx="5143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9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DA40ACC1-3C57-3815-D381-55815E8A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팝업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부가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EC45FC-C0AC-4D4F-8181-C076363D5C61}"/>
              </a:ext>
            </a:extLst>
          </p:cNvPr>
          <p:cNvSpPr/>
          <p:nvPr/>
        </p:nvSpPr>
        <p:spPr>
          <a:xfrm>
            <a:off x="9031711" y="1975955"/>
            <a:ext cx="2380706" cy="84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메시지 네비게이션 아이콘을 통해 채팅 목록 팝업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0C2D17-16D6-41CF-9313-AC025A67394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222064" y="1433829"/>
            <a:ext cx="0" cy="542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6A6711-35E7-4028-A8E7-6C082124D30E}"/>
              </a:ext>
            </a:extLst>
          </p:cNvPr>
          <p:cNvSpPr/>
          <p:nvPr/>
        </p:nvSpPr>
        <p:spPr>
          <a:xfrm>
            <a:off x="1882685" y="2978776"/>
            <a:ext cx="2380706" cy="84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대상을 클릭해서 </a:t>
            </a:r>
            <a:r>
              <a:rPr lang="ko-KR" altLang="en-US" sz="1400" dirty="0" err="1">
                <a:solidFill>
                  <a:schemeClr val="tx1"/>
                </a:solidFill>
              </a:rPr>
              <a:t>대화창</a:t>
            </a:r>
            <a:r>
              <a:rPr lang="ko-KR" altLang="en-US" sz="1400" dirty="0">
                <a:solidFill>
                  <a:schemeClr val="tx1"/>
                </a:solidFill>
              </a:rPr>
              <a:t> 열기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B82F4E-7422-4BA8-AA51-9E96F9CB1F6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850381" y="2659381"/>
            <a:ext cx="813568" cy="8393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D103D0-CB49-4D99-9068-E3673E1185DF}"/>
              </a:ext>
            </a:extLst>
          </p:cNvPr>
          <p:cNvSpPr/>
          <p:nvPr/>
        </p:nvSpPr>
        <p:spPr>
          <a:xfrm>
            <a:off x="7663949" y="3111325"/>
            <a:ext cx="2380706" cy="7748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종료 버튼을 통한 채팅 창 닫기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5683E1-DD78-4896-91A1-FCE62632A02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263391" y="3399276"/>
            <a:ext cx="1415416" cy="174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31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AB292E7-A031-5900-E0EF-E94F2F6AD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팝업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부가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815C37-2855-4D5E-9DE6-2517052EBB67}"/>
              </a:ext>
            </a:extLst>
          </p:cNvPr>
          <p:cNvSpPr/>
          <p:nvPr/>
        </p:nvSpPr>
        <p:spPr>
          <a:xfrm>
            <a:off x="4793525" y="1358516"/>
            <a:ext cx="2380706" cy="84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대화창</a:t>
            </a:r>
            <a:r>
              <a:rPr lang="ko-KR" altLang="en-US" sz="1400" dirty="0">
                <a:solidFill>
                  <a:schemeClr val="tx1"/>
                </a:solidFill>
              </a:rPr>
              <a:t> 전환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0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CA30CEE9-BFBC-4FCD-BF36-CC7FBCAD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45707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찾기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회원 관리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677359-A118-4876-9F58-81238FBE9828}"/>
              </a:ext>
            </a:extLst>
          </p:cNvPr>
          <p:cNvSpPr/>
          <p:nvPr/>
        </p:nvSpPr>
        <p:spPr>
          <a:xfrm>
            <a:off x="4098879" y="982614"/>
            <a:ext cx="3994241" cy="8876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페이지는 로그인 페이지의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비밀번호를 잊으셨나요</a:t>
            </a:r>
            <a:r>
              <a:rPr lang="en-US" altLang="ko-KR" sz="1400" dirty="0">
                <a:solidFill>
                  <a:schemeClr val="tx1"/>
                </a:solidFill>
              </a:rPr>
              <a:t>?] </a:t>
            </a:r>
            <a:r>
              <a:rPr lang="ko-KR" altLang="en-US" sz="1400" dirty="0">
                <a:solidFill>
                  <a:schemeClr val="tx1"/>
                </a:solidFill>
              </a:rPr>
              <a:t>버튼을 통해 이동된다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D6D835-C867-4ABF-90EC-56AC7B8BE2B6}"/>
              </a:ext>
            </a:extLst>
          </p:cNvPr>
          <p:cNvSpPr/>
          <p:nvPr/>
        </p:nvSpPr>
        <p:spPr>
          <a:xfrm>
            <a:off x="7619999" y="3197810"/>
            <a:ext cx="3994241" cy="16050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아이디를 입력한 후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이메일로 비밀번호 변경 링크 발송</a:t>
            </a:r>
            <a:r>
              <a:rPr lang="en-US" altLang="ko-KR" sz="1400" dirty="0">
                <a:solidFill>
                  <a:schemeClr val="tx1"/>
                </a:solidFill>
              </a:rPr>
              <a:t>] </a:t>
            </a:r>
            <a:r>
              <a:rPr lang="ko-KR" altLang="en-US" sz="1400" dirty="0">
                <a:solidFill>
                  <a:schemeClr val="tx1"/>
                </a:solidFill>
              </a:rPr>
              <a:t>버튼을 눌러 비밀번호 찾기를 시도한다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만약 아이디를 잊어버렸다면 관리자에게 문의한다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36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DFEFBF2-575A-4BE5-B5EA-14425F21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45707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변경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회원 관리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745455-5A10-4D5F-97E6-F2F43C5988B4}"/>
              </a:ext>
            </a:extLst>
          </p:cNvPr>
          <p:cNvSpPr/>
          <p:nvPr/>
        </p:nvSpPr>
        <p:spPr>
          <a:xfrm>
            <a:off x="4098879" y="982614"/>
            <a:ext cx="3994241" cy="8876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페이지는 이메일로 발송된 비밀번호 재설정 링크를 통해 이동된다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1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5353B-F8D9-4530-84AF-7B8434CDC995}"/>
              </a:ext>
            </a:extLst>
          </p:cNvPr>
          <p:cNvSpPr txBox="1"/>
          <p:nvPr/>
        </p:nvSpPr>
        <p:spPr>
          <a:xfrm>
            <a:off x="3004460" y="2166586"/>
            <a:ext cx="5143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E2B4C-4811-4D45-9F4E-C8D2F6058699}"/>
              </a:ext>
            </a:extLst>
          </p:cNvPr>
          <p:cNvCxnSpPr>
            <a:cxnSpLocks/>
          </p:cNvCxnSpPr>
          <p:nvPr/>
        </p:nvCxnSpPr>
        <p:spPr>
          <a:xfrm>
            <a:off x="3004460" y="2967695"/>
            <a:ext cx="5143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34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2FD52FE7-9747-49F4-A480-EB976B41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3140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 목록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F51F11-6F93-4901-BD47-C1C490F06028}"/>
              </a:ext>
            </a:extLst>
          </p:cNvPr>
          <p:cNvSpPr/>
          <p:nvPr/>
        </p:nvSpPr>
        <p:spPr>
          <a:xfrm>
            <a:off x="4636435" y="930653"/>
            <a:ext cx="3994241" cy="6728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관리자로 접속하면 네비게이션 아이콘에 열쇠모양 아이콘이 표시되는데 해당 아이콘을 클릭한 경우 최초 이화면이 표시된다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6A2AF7-5881-4348-9F31-4C13B45DFB9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30676" y="1267076"/>
            <a:ext cx="1155340" cy="184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8B2C82-ACCB-406A-9ED9-9CBC80E9F498}"/>
              </a:ext>
            </a:extLst>
          </p:cNvPr>
          <p:cNvSpPr/>
          <p:nvPr/>
        </p:nvSpPr>
        <p:spPr>
          <a:xfrm>
            <a:off x="671513" y="3639128"/>
            <a:ext cx="2447636" cy="9328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사원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목록을 클릭하도 해당 페이지를 확인 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3A586BF-D55B-43E9-A0CD-081CCADC1A5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895331" y="2039361"/>
            <a:ext cx="208106" cy="159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7C66DB-28B2-4C14-BA77-C374BA16FB49}"/>
              </a:ext>
            </a:extLst>
          </p:cNvPr>
          <p:cNvSpPr/>
          <p:nvPr/>
        </p:nvSpPr>
        <p:spPr>
          <a:xfrm>
            <a:off x="9670473" y="2297029"/>
            <a:ext cx="2159578" cy="15997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기본 정보만 테이블에 표시되며 상세 정보는 목록 중 더 보기 버튼을 눌러서 상세 확인이 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09AB6-8725-4791-B930-3667D0FE42C2}"/>
              </a:ext>
            </a:extLst>
          </p:cNvPr>
          <p:cNvSpPr/>
          <p:nvPr/>
        </p:nvSpPr>
        <p:spPr>
          <a:xfrm>
            <a:off x="7936434" y="5425151"/>
            <a:ext cx="3699165" cy="10073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검색은 해당 검색어를 모든 컬럼에서 찾아서 목록으로 출력해준다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Ex) 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en-US" altLang="ko-KR" sz="1400" dirty="0">
                <a:solidFill>
                  <a:schemeClr val="tx1"/>
                </a:solidFill>
              </a:rPr>
              <a:t>  -&gt; </a:t>
            </a:r>
            <a:r>
              <a:rPr lang="en-US" altLang="ko-KR" sz="1400" dirty="0" err="1">
                <a:solidFill>
                  <a:schemeClr val="tx1"/>
                </a:solidFill>
              </a:rPr>
              <a:t>abc</a:t>
            </a:r>
            <a:r>
              <a:rPr lang="ko-KR" altLang="en-US" sz="1400" dirty="0">
                <a:solidFill>
                  <a:schemeClr val="tx1"/>
                </a:solidFill>
              </a:rPr>
              <a:t>가 포함된 아이디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이메일 등의 모든 컬럼에서 검색한다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3F3440-0427-4599-AFFB-D5BAFB5F3B1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973455" y="5928803"/>
            <a:ext cx="962979" cy="2804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31205C-C658-47C1-9F94-C67F220BF70E}"/>
              </a:ext>
            </a:extLst>
          </p:cNvPr>
          <p:cNvSpPr/>
          <p:nvPr/>
        </p:nvSpPr>
        <p:spPr>
          <a:xfrm>
            <a:off x="1806440" y="5590924"/>
            <a:ext cx="3994241" cy="6728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회원가입이 완료되지 않은 경우 가입 메일 </a:t>
            </a:r>
            <a:r>
              <a:rPr lang="ko-KR" altLang="en-US" sz="1400" dirty="0" err="1">
                <a:solidFill>
                  <a:schemeClr val="tx1"/>
                </a:solidFill>
              </a:rPr>
              <a:t>재발송</a:t>
            </a:r>
            <a:r>
              <a:rPr lang="ko-KR" altLang="en-US" sz="1400" dirty="0">
                <a:solidFill>
                  <a:schemeClr val="tx1"/>
                </a:solidFill>
              </a:rPr>
              <a:t> 버튼이 표시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D01EE0-A0AB-4A95-A0A1-0CB0F892ABD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803561" y="2945636"/>
            <a:ext cx="452006" cy="26452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6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0BC1-A531-2192-29BE-0740E9C5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49E36FFC-FCD5-4CF0-AC59-54FA4F2E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00" y="1249200"/>
            <a:ext cx="9144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C50F1-8EE8-82FB-7750-367486ADCFAE}"/>
              </a:ext>
            </a:extLst>
          </p:cNvPr>
          <p:cNvSpPr/>
          <p:nvPr/>
        </p:nvSpPr>
        <p:spPr>
          <a:xfrm>
            <a:off x="361949" y="304799"/>
            <a:ext cx="11477625" cy="6200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16F620-41E6-59E2-6ED3-5E128F497CF5}"/>
              </a:ext>
            </a:extLst>
          </p:cNvPr>
          <p:cNvSpPr/>
          <p:nvPr/>
        </p:nvSpPr>
        <p:spPr>
          <a:xfrm>
            <a:off x="9083040" y="584233"/>
            <a:ext cx="2531200" cy="587847"/>
          </a:xfrm>
          <a:prstGeom prst="roundRect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 등록</a:t>
            </a:r>
            <a:endParaRPr lang="en-US" altLang="ko-KR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940B7A21-D4C0-FA9F-3E64-6EF194D2DF80}"/>
              </a:ext>
            </a:extLst>
          </p:cNvPr>
          <p:cNvSpPr/>
          <p:nvPr/>
        </p:nvSpPr>
        <p:spPr>
          <a:xfrm>
            <a:off x="361950" y="523875"/>
            <a:ext cx="619126" cy="654486"/>
          </a:xfrm>
          <a:prstGeom prst="flowChartDelay">
            <a:avLst/>
          </a:prstGeom>
          <a:solidFill>
            <a:srgbClr val="0615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E3960-2D85-1FCE-E717-54E4B0C153E0}"/>
              </a:ext>
            </a:extLst>
          </p:cNvPr>
          <p:cNvSpPr txBox="1"/>
          <p:nvPr/>
        </p:nvSpPr>
        <p:spPr>
          <a:xfrm>
            <a:off x="447675" y="568255"/>
            <a:ext cx="3311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/>
              <a:t>   </a:t>
            </a:r>
            <a:r>
              <a:rPr lang="ko-KR" altLang="en-US" sz="3200" dirty="0"/>
              <a:t>관리자 기능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BE6C6B-F3EB-9135-3DC4-AEAEF257F270}"/>
              </a:ext>
            </a:extLst>
          </p:cNvPr>
          <p:cNvCxnSpPr>
            <a:cxnSpLocks/>
          </p:cNvCxnSpPr>
          <p:nvPr/>
        </p:nvCxnSpPr>
        <p:spPr>
          <a:xfrm>
            <a:off x="361949" y="1172080"/>
            <a:ext cx="3397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2A570-1699-47F6-B7D2-B46BC5D9A1A5}"/>
              </a:ext>
            </a:extLst>
          </p:cNvPr>
          <p:cNvSpPr/>
          <p:nvPr/>
        </p:nvSpPr>
        <p:spPr>
          <a:xfrm>
            <a:off x="5053648" y="788499"/>
            <a:ext cx="2756534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사원 등록 버튼을 눌러 사원 등록 팝업을 띄운다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F09E7D-E7FC-4E18-B108-183E5A9D911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10182" y="1133978"/>
            <a:ext cx="1361527" cy="842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D37053-966B-43AC-AEBF-64251ACD3C81}"/>
              </a:ext>
            </a:extLst>
          </p:cNvPr>
          <p:cNvSpPr/>
          <p:nvPr/>
        </p:nvSpPr>
        <p:spPr>
          <a:xfrm>
            <a:off x="830350" y="2441710"/>
            <a:ext cx="2756534" cy="690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해당 사원으로부터 전달 받은 이름과 이메일을 입력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9EE7C1-6663-49F0-9863-4E4B74CA1B4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586884" y="2787189"/>
            <a:ext cx="1631661" cy="34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88E555-F764-47B5-9065-610E5AC4E7B2}"/>
              </a:ext>
            </a:extLst>
          </p:cNvPr>
          <p:cNvSpPr/>
          <p:nvPr/>
        </p:nvSpPr>
        <p:spPr>
          <a:xfrm>
            <a:off x="665018" y="3635393"/>
            <a:ext cx="2921866" cy="899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속성에 등록된 목록을 관리자가 설정해서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회사에 따라 더 길어질 수 있음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FCDCF4-AF6A-4FBA-B5A3-F543DCDB52E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586884" y="3879970"/>
            <a:ext cx="1299152" cy="2052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852487C-0AD5-4F8B-A0B0-0C2C708F568F}"/>
              </a:ext>
            </a:extLst>
          </p:cNvPr>
          <p:cNvSpPr/>
          <p:nvPr/>
        </p:nvSpPr>
        <p:spPr>
          <a:xfrm>
            <a:off x="671513" y="4927640"/>
            <a:ext cx="2921866" cy="899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사원 추가 버튼을 통해 해당 사원의 이메일에 가입 페이지 링크를 전송함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AA0898-CDF1-4CCB-84D3-6D67DF784D3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593379" y="5377471"/>
            <a:ext cx="2817360" cy="158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56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1384</Words>
  <Application>Microsoft Office PowerPoint</Application>
  <PresentationFormat>와이드스크린</PresentationFormat>
  <Paragraphs>225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하늘 강</dc:creator>
  <cp:lastModifiedBy>MYCOM</cp:lastModifiedBy>
  <cp:revision>139</cp:revision>
  <dcterms:created xsi:type="dcterms:W3CDTF">2024-01-17T10:58:28Z</dcterms:created>
  <dcterms:modified xsi:type="dcterms:W3CDTF">2024-04-01T02:31:28Z</dcterms:modified>
</cp:coreProperties>
</file>